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4"/>
  </p:notesMasterIdLst>
  <p:sldIdLst>
    <p:sldId id="256" r:id="rId2"/>
    <p:sldId id="268" r:id="rId3"/>
    <p:sldId id="300" r:id="rId4"/>
    <p:sldId id="286" r:id="rId5"/>
    <p:sldId id="263" r:id="rId6"/>
    <p:sldId id="299" r:id="rId7"/>
    <p:sldId id="260" r:id="rId8"/>
    <p:sldId id="275" r:id="rId9"/>
    <p:sldId id="272" r:id="rId10"/>
    <p:sldId id="278" r:id="rId11"/>
    <p:sldId id="269" r:id="rId12"/>
    <p:sldId id="271" r:id="rId13"/>
    <p:sldId id="277" r:id="rId14"/>
    <p:sldId id="279" r:id="rId15"/>
    <p:sldId id="276" r:id="rId16"/>
    <p:sldId id="285" r:id="rId17"/>
    <p:sldId id="288" r:id="rId18"/>
    <p:sldId id="289" r:id="rId19"/>
    <p:sldId id="293" r:id="rId20"/>
    <p:sldId id="294" r:id="rId21"/>
    <p:sldId id="258" r:id="rId22"/>
    <p:sldId id="29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82233"/>
  </p:normalViewPr>
  <p:slideViewPr>
    <p:cSldViewPr snapToGrid="0" snapToObjects="1">
      <p:cViewPr>
        <p:scale>
          <a:sx n="105" d="100"/>
          <a:sy n="105" d="100"/>
        </p:scale>
        <p:origin x="7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4T14:31:12.0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 15 8011,'-10'-2'-155,"0"-3"0,1 4 1,-6-6-1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3E985-730B-D94A-B4FF-A52FAFEA575D}" type="datetimeFigureOut">
              <a:rPr lang="en-US" smtClean="0"/>
              <a:t>9/11/20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E5304-D91C-0946-BBD9-F21637B3A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45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AlGaAs</a:t>
            </a:r>
            <a:r>
              <a:rPr lang="en-US" dirty="0"/>
              <a:t> = crystalline coating, introduces a Pockels effect</a:t>
            </a:r>
          </a:p>
          <a:p>
            <a:r>
              <a:rPr lang="en-US" dirty="0"/>
              <a:t>Looking to get a calibrated displacement measurement from this Electro-optic effect for </a:t>
            </a:r>
            <a:r>
              <a:rPr lang="en-US" dirty="0" err="1"/>
              <a:t>AlGaAs</a:t>
            </a:r>
            <a:r>
              <a:rPr lang="en-US" dirty="0"/>
              <a:t> coatings to see its potential contributions to the LIGO noise 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E5304-D91C-0946-BBD9-F21637B3AB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74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300 when signal disappears in noise</a:t>
            </a:r>
          </a:p>
          <a:p>
            <a:r>
              <a:rPr lang="en-US" dirty="0"/>
              <a:t>Suspected laser </a:t>
            </a:r>
            <a:r>
              <a:rPr lang="en-US" dirty="0" err="1"/>
              <a:t>pzt</a:t>
            </a:r>
            <a:r>
              <a:rPr lang="en-US" dirty="0"/>
              <a:t> resonances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E5304-D91C-0946-BBD9-F21637B3AB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43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E5304-D91C-0946-BBD9-F21637B3AB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84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RC low pass 100 Hz due to HVA amplifier resistance </a:t>
            </a:r>
          </a:p>
          <a:p>
            <a:r>
              <a:rPr lang="en-US" dirty="0"/>
              <a:t>@ 5kHz there is a switch off to the passive components</a:t>
            </a:r>
          </a:p>
          <a:p>
            <a:r>
              <a:rPr lang="en-US" sz="1200" dirty="0">
                <a:solidFill>
                  <a:srgbClr val="FF0000"/>
                </a:solidFill>
              </a:rPr>
              <a:t>(SUGWG </a:t>
            </a:r>
            <a:r>
              <a:rPr lang="en-US" sz="1200" dirty="0" err="1">
                <a:solidFill>
                  <a:srgbClr val="FF0000"/>
                </a:solidFill>
              </a:rPr>
              <a:t>elog</a:t>
            </a:r>
            <a:r>
              <a:rPr lang="en-US" sz="1200" dirty="0">
                <a:solidFill>
                  <a:srgbClr val="FF0000"/>
                </a:solidFill>
              </a:rPr>
              <a:t> 412) </a:t>
            </a:r>
            <a:r>
              <a:rPr lang="en-US" dirty="0"/>
              <a:t>https://</a:t>
            </a:r>
            <a:r>
              <a:rPr lang="en-US" dirty="0" err="1"/>
              <a:t>sugwg-alog.phy.syr.edu</a:t>
            </a:r>
            <a:r>
              <a:rPr lang="en-US" dirty="0"/>
              <a:t>/</a:t>
            </a:r>
            <a:r>
              <a:rPr lang="en-US" dirty="0" err="1"/>
              <a:t>aLOG</a:t>
            </a:r>
            <a:r>
              <a:rPr lang="en-US" dirty="0"/>
              <a:t>/</a:t>
            </a:r>
            <a:r>
              <a:rPr lang="en-US" dirty="0" err="1"/>
              <a:t>index.php?callRep</a:t>
            </a:r>
            <a:r>
              <a:rPr lang="en-US" dirty="0"/>
              <a:t>=412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E5304-D91C-0946-BBD9-F21637B3AB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17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E5304-D91C-0946-BBD9-F21637B3AB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63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Electrode plates: </a:t>
            </a:r>
          </a:p>
          <a:p>
            <a:pPr lvl="1"/>
            <a:r>
              <a:rPr lang="en-US" sz="3200" dirty="0"/>
              <a:t>Aperture diameter : 3 mm</a:t>
            </a:r>
          </a:p>
          <a:p>
            <a:pPr lvl="1"/>
            <a:r>
              <a:rPr lang="en-US" sz="3200" dirty="0"/>
              <a:t>Plates diameter : 76.2 mm</a:t>
            </a:r>
          </a:p>
          <a:p>
            <a:pPr lvl="1"/>
            <a:r>
              <a:rPr lang="en-US" sz="3200" dirty="0"/>
              <a:t>Plate separation : 9 mm</a:t>
            </a:r>
          </a:p>
          <a:p>
            <a:pPr lvl="1"/>
            <a:r>
              <a:rPr lang="en-US" sz="3200" dirty="0"/>
              <a:t>Voltage across electrodes : 300 V</a:t>
            </a:r>
          </a:p>
          <a:p>
            <a:r>
              <a:rPr lang="en-US" sz="3200" dirty="0"/>
              <a:t>Optic: </a:t>
            </a:r>
          </a:p>
          <a:p>
            <a:pPr lvl="1"/>
            <a:r>
              <a:rPr lang="en-US" sz="3200" dirty="0"/>
              <a:t>Optic diameter : 25.4 mm</a:t>
            </a:r>
          </a:p>
          <a:p>
            <a:pPr lvl="1"/>
            <a:r>
              <a:rPr lang="en-US" sz="3200" dirty="0"/>
              <a:t>Optic thickness : 7 mm </a:t>
            </a:r>
          </a:p>
          <a:p>
            <a:pPr lvl="1"/>
            <a:r>
              <a:rPr lang="en-US" sz="3200" dirty="0"/>
              <a:t>Material : Fused silica</a:t>
            </a:r>
          </a:p>
          <a:p>
            <a:pPr lvl="2"/>
            <a:r>
              <a:rPr lang="en-US" sz="3200" dirty="0"/>
              <a:t>Amorphous coating mirror </a:t>
            </a:r>
          </a:p>
          <a:p>
            <a:pPr lvl="3"/>
            <a:r>
              <a:rPr lang="en-US" sz="3000" dirty="0"/>
              <a:t> SiO</a:t>
            </a:r>
            <a:r>
              <a:rPr lang="en-US" sz="3000" baseline="-25000" dirty="0"/>
              <a:t>2 </a:t>
            </a:r>
            <a:r>
              <a:rPr lang="en-US" sz="3000" dirty="0"/>
              <a:t>/Ta</a:t>
            </a:r>
            <a:r>
              <a:rPr lang="en-US" sz="3000" baseline="-25000" dirty="0"/>
              <a:t>2</a:t>
            </a:r>
            <a:r>
              <a:rPr lang="en-US" sz="3000" dirty="0"/>
              <a:t>O</a:t>
            </a:r>
            <a:r>
              <a:rPr lang="en-US" sz="3000" baseline="-25000" dirty="0"/>
              <a:t>5</a:t>
            </a:r>
          </a:p>
          <a:p>
            <a:pPr lvl="2"/>
            <a:r>
              <a:rPr lang="en-US" sz="3200" dirty="0" err="1"/>
              <a:t>AlGaAs</a:t>
            </a:r>
            <a:r>
              <a:rPr lang="en-US" sz="3200" dirty="0"/>
              <a:t> mirror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E5304-D91C-0946-BBD9-F21637B3AB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20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Brigham young university compliant mechanisms research </a:t>
            </a:r>
            <a:r>
              <a:rPr lang="en-US" dirty="0" err="1"/>
              <a:t>orthoplanar</a:t>
            </a:r>
            <a:r>
              <a:rPr lang="en-US" dirty="0"/>
              <a:t> spring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E5304-D91C-0946-BBD9-F21637B3AB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28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not explicitly measure A2 but the calibration factor shows very deviation beyond unity across all measured frequencies hence we assume a DC value of A2 based on the laser spec sheets will suffice until A2 is explicitly measured with a cavity sweep</a:t>
            </a:r>
          </a:p>
          <a:p>
            <a:endParaRPr lang="en-US" dirty="0"/>
          </a:p>
          <a:p>
            <a:r>
              <a:rPr lang="en-US" dirty="0"/>
              <a:t>Input mirror T = 578.5 ppm</a:t>
            </a:r>
          </a:p>
          <a:p>
            <a:r>
              <a:rPr lang="en-US" dirty="0"/>
              <a:t>Amorphous coating end mirror T = 593.2 ppm</a:t>
            </a:r>
          </a:p>
          <a:p>
            <a:r>
              <a:rPr lang="en-US" dirty="0" err="1"/>
              <a:t>AlGaAs</a:t>
            </a:r>
            <a:r>
              <a:rPr lang="en-US" dirty="0"/>
              <a:t> mirror T = 39.9 ppm</a:t>
            </a:r>
          </a:p>
          <a:p>
            <a:endParaRPr lang="en-US" dirty="0"/>
          </a:p>
          <a:p>
            <a:r>
              <a:rPr lang="en-US" dirty="0"/>
              <a:t>Difference in Finesse between the two cavities:</a:t>
            </a:r>
          </a:p>
          <a:p>
            <a:r>
              <a:rPr lang="en-US" dirty="0"/>
              <a:t>Amorphous coating end mirror </a:t>
            </a:r>
            <a:r>
              <a:rPr lang="en-US" dirty="0" err="1"/>
              <a:t>cav</a:t>
            </a:r>
            <a:r>
              <a:rPr lang="en-US" dirty="0"/>
              <a:t> :  5.37e3</a:t>
            </a:r>
          </a:p>
          <a:p>
            <a:r>
              <a:rPr lang="en-US" dirty="0" err="1"/>
              <a:t>AlGaAs</a:t>
            </a:r>
            <a:r>
              <a:rPr lang="en-US" dirty="0"/>
              <a:t> mirror </a:t>
            </a:r>
            <a:r>
              <a:rPr lang="en-US" dirty="0" err="1"/>
              <a:t>cav</a:t>
            </a:r>
            <a:r>
              <a:rPr lang="en-US" dirty="0"/>
              <a:t> : 10.2e3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E5304-D91C-0946-BBD9-F21637B3AB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17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need to measure open loop gain for </a:t>
            </a:r>
            <a:r>
              <a:rPr lang="en-US" dirty="0" err="1"/>
              <a:t>algaas</a:t>
            </a:r>
            <a:r>
              <a:rPr lang="en-US" dirty="0"/>
              <a:t> mirror cavity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E5304-D91C-0946-BBD9-F21637B3AB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45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model point (field inside coating)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E5304-D91C-0946-BBD9-F21637B3AB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11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Electro-optic effect estimate</a:t>
            </a:r>
          </a:p>
          <a:p>
            <a:br>
              <a:rPr lang="en-US" dirty="0"/>
            </a:br>
            <a:r>
              <a:rPr lang="en-US" sz="2800" dirty="0"/>
              <a:t>Treatment analogous to thermo-optic effect </a:t>
            </a:r>
          </a:p>
          <a:p>
            <a:r>
              <a:rPr lang="en-US" sz="2800" dirty="0"/>
              <a:t>	Temperature coefficient </a:t>
            </a:r>
            <a:r>
              <a:rPr lang="en-US" sz="2800" dirty="0">
                <a:sym typeface="Wingdings" pitchFamily="2" charset="2"/>
              </a:rPr>
              <a:t></a:t>
            </a:r>
            <a:r>
              <a:rPr lang="en-US" sz="2800" dirty="0"/>
              <a:t> electro-optic coefficient </a:t>
            </a:r>
          </a:p>
          <a:p>
            <a:r>
              <a:rPr lang="en-US" sz="2800" dirty="0"/>
              <a:t>Assume incident light is polarized along the [110] crystallographic direction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 pi / half fringe (or 2pi of phase shift in reflection per half wavelength)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E5304-D91C-0946-BBD9-F21637B3AB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0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E5304-D91C-0946-BBD9-F21637B3AB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17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wording here so it is just outside and inside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E5304-D91C-0946-BBD9-F21637B3AB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89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0636-0995-E845-B2EA-549393917A07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CAF58-94D9-B241-A050-2C88B61F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53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0636-0995-E845-B2EA-549393917A07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CAF58-94D9-B241-A050-2C88B61F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59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0636-0995-E845-B2EA-549393917A07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CAF58-94D9-B241-A050-2C88B61F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88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0636-0995-E845-B2EA-549393917A07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CAF58-94D9-B241-A050-2C88B61F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70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0636-0995-E845-B2EA-549393917A07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CAF58-94D9-B241-A050-2C88B61F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0636-0995-E845-B2EA-549393917A07}" type="datetimeFigureOut">
              <a:rPr lang="en-US" smtClean="0"/>
              <a:t>9/11/20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CAF58-94D9-B241-A050-2C88B61F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37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0636-0995-E845-B2EA-549393917A07}" type="datetimeFigureOut">
              <a:rPr lang="en-US" smtClean="0"/>
              <a:t>9/11/20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CAF58-94D9-B241-A050-2C88B61F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7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0636-0995-E845-B2EA-549393917A07}" type="datetimeFigureOut">
              <a:rPr lang="en-US" smtClean="0"/>
              <a:t>9/11/20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CAF58-94D9-B241-A050-2C88B61F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2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0636-0995-E845-B2EA-549393917A07}" type="datetimeFigureOut">
              <a:rPr lang="en-US" smtClean="0"/>
              <a:t>9/11/20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CAF58-94D9-B241-A050-2C88B61F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32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0636-0995-E845-B2EA-549393917A07}" type="datetimeFigureOut">
              <a:rPr lang="en-US" smtClean="0"/>
              <a:t>9/11/20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CAF58-94D9-B241-A050-2C88B61F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0636-0995-E845-B2EA-549393917A07}" type="datetimeFigureOut">
              <a:rPr lang="en-US" smtClean="0"/>
              <a:t>9/11/20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CAF58-94D9-B241-A050-2C88B61F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60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C0636-0995-E845-B2EA-549393917A07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CAF58-94D9-B241-A050-2C88B61F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42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ingiverse.com/thing:300726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2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58E035-6736-9A4F-84AD-BC0E9D0B1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169" y="50442"/>
            <a:ext cx="4049938" cy="15978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CD14F-A970-D640-B694-07E3AFCCB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480" y="1282407"/>
            <a:ext cx="10537658" cy="2387600"/>
          </a:xfrm>
        </p:spPr>
        <p:txBody>
          <a:bodyPr>
            <a:noAutofit/>
          </a:bodyPr>
          <a:lstStyle/>
          <a:p>
            <a:r>
              <a:rPr lang="en-US" dirty="0" err="1"/>
              <a:t>AlGaAs</a:t>
            </a:r>
            <a:r>
              <a:rPr lang="en-US" dirty="0"/>
              <a:t> Electro-optic (initial) measurement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1C025F-0EEF-0442-9977-85D950AA80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1793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sz="4000" dirty="0"/>
              <a:t>Danny Vander-Hyde , Stefan Ballmer, and Steve Penn</a:t>
            </a:r>
          </a:p>
          <a:p>
            <a:r>
              <a:rPr lang="en-US" sz="4000" dirty="0"/>
              <a:t>LVK update</a:t>
            </a:r>
          </a:p>
          <a:p>
            <a:r>
              <a:rPr lang="en-US" sz="4000" dirty="0"/>
              <a:t>September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2821E-BAC4-164D-B16F-44425886A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2229853" cy="160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3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162AF-A201-4F49-992C-A7F9EFB1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34938"/>
            <a:ext cx="1114924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Numerical Poisson calculator results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213B4F-A9F8-FE48-BF64-6C7DA1BCE3D0}"/>
              </a:ext>
            </a:extLst>
          </p:cNvPr>
          <p:cNvCxnSpPr>
            <a:cxnSpLocks/>
          </p:cNvCxnSpPr>
          <p:nvPr/>
        </p:nvCxnSpPr>
        <p:spPr>
          <a:xfrm>
            <a:off x="9611846" y="4462765"/>
            <a:ext cx="0" cy="1462088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B0BE2DC1-9D12-1244-BDBB-2F3194A0F92C}"/>
              </a:ext>
            </a:extLst>
          </p:cNvPr>
          <p:cNvSpPr/>
          <p:nvPr/>
        </p:nvSpPr>
        <p:spPr>
          <a:xfrm>
            <a:off x="7161540" y="3893049"/>
            <a:ext cx="4900612" cy="108942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DBEC05B-ABAD-5C4C-A4D5-7E7D77C2D3D1}"/>
              </a:ext>
            </a:extLst>
          </p:cNvPr>
          <p:cNvSpPr/>
          <p:nvPr/>
        </p:nvSpPr>
        <p:spPr>
          <a:xfrm>
            <a:off x="9438015" y="4412758"/>
            <a:ext cx="347662" cy="5000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D9A9AF-8897-B14D-844F-4A312214A8B2}"/>
              </a:ext>
            </a:extLst>
          </p:cNvPr>
          <p:cNvCxnSpPr>
            <a:cxnSpLocks/>
            <a:endCxn id="50" idx="4"/>
          </p:cNvCxnSpPr>
          <p:nvPr/>
        </p:nvCxnSpPr>
        <p:spPr>
          <a:xfrm>
            <a:off x="9611846" y="3855545"/>
            <a:ext cx="0" cy="60722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0EE90D98-9C71-F94C-A64E-243FABA9CCC5}"/>
              </a:ext>
            </a:extLst>
          </p:cNvPr>
          <p:cNvSpPr/>
          <p:nvPr/>
        </p:nvSpPr>
        <p:spPr>
          <a:xfrm>
            <a:off x="7161540" y="2283914"/>
            <a:ext cx="4900612" cy="108942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6DB6462-4A4B-3941-BA24-03A22488E5B1}"/>
              </a:ext>
            </a:extLst>
          </p:cNvPr>
          <p:cNvSpPr/>
          <p:nvPr/>
        </p:nvSpPr>
        <p:spPr>
          <a:xfrm>
            <a:off x="9438015" y="2803623"/>
            <a:ext cx="347662" cy="5000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8491AAF-4755-E94E-ACD0-F5FBEA82B6F7}"/>
              </a:ext>
            </a:extLst>
          </p:cNvPr>
          <p:cNvCxnSpPr>
            <a:cxnSpLocks/>
          </p:cNvCxnSpPr>
          <p:nvPr/>
        </p:nvCxnSpPr>
        <p:spPr>
          <a:xfrm>
            <a:off x="9611846" y="1328442"/>
            <a:ext cx="0" cy="1539476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4BD1249-A24A-EC4E-BAFB-8A0503B9CFAB}"/>
              </a:ext>
            </a:extLst>
          </p:cNvPr>
          <p:cNvSpPr/>
          <p:nvPr/>
        </p:nvSpPr>
        <p:spPr>
          <a:xfrm>
            <a:off x="9204656" y="3855545"/>
            <a:ext cx="814388" cy="171450"/>
          </a:xfrm>
          <a:prstGeom prst="ellips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F30FC05-A86B-A64D-AAB4-4648CF6ADC8F}"/>
              </a:ext>
            </a:extLst>
          </p:cNvPr>
          <p:cNvSpPr/>
          <p:nvPr/>
        </p:nvSpPr>
        <p:spPr>
          <a:xfrm>
            <a:off x="9204656" y="3626945"/>
            <a:ext cx="814381" cy="3143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EF1EE71-DF96-1447-A58B-981983D1CD3C}"/>
              </a:ext>
            </a:extLst>
          </p:cNvPr>
          <p:cNvSpPr>
            <a:spLocks noChangeAspect="1"/>
          </p:cNvSpPr>
          <p:nvPr/>
        </p:nvSpPr>
        <p:spPr>
          <a:xfrm>
            <a:off x="8311685" y="3437698"/>
            <a:ext cx="2600322" cy="578062"/>
          </a:xfrm>
          <a:prstGeom prst="ellipse">
            <a:avLst/>
          </a:prstGeom>
          <a:solidFill>
            <a:srgbClr val="7030A0">
              <a:alpha val="74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D57DCC2-7A76-9444-A1F9-3DF9D552F91A}"/>
              </a:ext>
            </a:extLst>
          </p:cNvPr>
          <p:cNvSpPr/>
          <p:nvPr/>
        </p:nvSpPr>
        <p:spPr>
          <a:xfrm>
            <a:off x="9204657" y="3526932"/>
            <a:ext cx="814388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6C73452-04D0-0E4E-83E9-A3175904F795}"/>
              </a:ext>
            </a:extLst>
          </p:cNvPr>
          <p:cNvSpPr>
            <a:spLocks noChangeAspect="1"/>
          </p:cNvSpPr>
          <p:nvPr/>
        </p:nvSpPr>
        <p:spPr>
          <a:xfrm>
            <a:off x="9290381" y="3534069"/>
            <a:ext cx="642930" cy="1353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4BDFEB5-0D49-BF47-8B08-77D64622DF85}"/>
              </a:ext>
            </a:extLst>
          </p:cNvPr>
          <p:cNvCxnSpPr>
            <a:cxnSpLocks/>
            <a:stCxn id="52" idx="4"/>
          </p:cNvCxnSpPr>
          <p:nvPr/>
        </p:nvCxnSpPr>
        <p:spPr>
          <a:xfrm>
            <a:off x="9611846" y="3373340"/>
            <a:ext cx="0" cy="224643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BDF14FE-4322-3740-BFE2-0D9723351288}"/>
                  </a:ext>
                </a:extLst>
              </p:cNvPr>
              <p:cNvSpPr txBox="1"/>
              <p:nvPr/>
            </p:nvSpPr>
            <p:spPr>
              <a:xfrm>
                <a:off x="10564741" y="2520849"/>
                <a:ext cx="83542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BDF14FE-4322-3740-BFE2-0D9723351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741" y="2520849"/>
                <a:ext cx="835422" cy="615553"/>
              </a:xfrm>
              <a:prstGeom prst="rect">
                <a:avLst/>
              </a:prstGeom>
              <a:blipFill>
                <a:blip r:embed="rId3"/>
                <a:stretch>
                  <a:fillRect l="-10448" r="-10448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9228F82-0566-764F-B3F1-493ACB13A378}"/>
                  </a:ext>
                </a:extLst>
              </p:cNvPr>
              <p:cNvSpPr txBox="1"/>
              <p:nvPr/>
            </p:nvSpPr>
            <p:spPr>
              <a:xfrm>
                <a:off x="10564741" y="4129984"/>
                <a:ext cx="83542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9228F82-0566-764F-B3F1-493ACB13A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741" y="4129984"/>
                <a:ext cx="835421" cy="615553"/>
              </a:xfrm>
              <a:prstGeom prst="rect">
                <a:avLst/>
              </a:prstGeom>
              <a:blipFill>
                <a:blip r:embed="rId4"/>
                <a:stretch>
                  <a:fillRect l="-2985" r="-10448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29EA9F4-371F-D24A-B5DE-B71061D578F8}"/>
                  </a:ext>
                </a:extLst>
              </p:cNvPr>
              <p:cNvSpPr txBox="1"/>
              <p:nvPr/>
            </p:nvSpPr>
            <p:spPr>
              <a:xfrm>
                <a:off x="9769937" y="1190625"/>
                <a:ext cx="63671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29EA9F4-371F-D24A-B5DE-B71061D57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937" y="1190625"/>
                <a:ext cx="636713" cy="615553"/>
              </a:xfrm>
              <a:prstGeom prst="rect">
                <a:avLst/>
              </a:prstGeom>
              <a:blipFill>
                <a:blip r:embed="rId5"/>
                <a:stretch>
                  <a:fillRect l="-15686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FD3D50-C630-3141-989B-37A2A88B6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7758" y="586760"/>
            <a:ext cx="7617481" cy="6858000"/>
          </a:xfrm>
          <a:prstGeom prst="rect">
            <a:avLst/>
          </a:prstGeom>
        </p:spPr>
      </p:pic>
      <p:sp>
        <p:nvSpPr>
          <p:cNvPr id="65" name="Frame 64">
            <a:extLst>
              <a:ext uri="{FF2B5EF4-FFF2-40B4-BE49-F238E27FC236}">
                <a16:creationId xmlns:a16="http://schemas.microsoft.com/office/drawing/2014/main" id="{DFB0DADA-A96E-404D-A6D2-5C0DABC16A5D}"/>
              </a:ext>
            </a:extLst>
          </p:cNvPr>
          <p:cNvSpPr/>
          <p:nvPr/>
        </p:nvSpPr>
        <p:spPr>
          <a:xfrm>
            <a:off x="865632" y="5425888"/>
            <a:ext cx="1042357" cy="7965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D39D158-56EC-584F-B186-CC806D16A25D}"/>
                  </a:ext>
                </a:extLst>
              </p:cNvPr>
              <p:cNvSpPr txBox="1"/>
              <p:nvPr/>
            </p:nvSpPr>
            <p:spPr>
              <a:xfrm>
                <a:off x="1294836" y="4680375"/>
                <a:ext cx="268060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Slightly inside optic media 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dirty="0">
                    <a:solidFill>
                      <a:srgbClr val="FF0000"/>
                    </a:solidFill>
                  </a:rPr>
                  <a:t> behind fron</a:t>
                </a:r>
                <a:r>
                  <a:rPr lang="en-US" dirty="0">
                    <a:solidFill>
                      <a:srgbClr val="FF0000"/>
                    </a:solidFill>
                  </a:rPr>
                  <a:t>t face 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            and inside coating)</a:t>
                </a:r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D39D158-56EC-584F-B186-CC806D16A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36" y="4680375"/>
                <a:ext cx="2680606" cy="923330"/>
              </a:xfrm>
              <a:prstGeom prst="rect">
                <a:avLst/>
              </a:prstGeom>
              <a:blipFill>
                <a:blip r:embed="rId7"/>
                <a:stretch>
                  <a:fillRect l="-1896" t="-2740" r="-948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635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E4ED6-99B0-B54E-B7B1-292E7D0D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513"/>
            <a:ext cx="10515600" cy="1325563"/>
          </a:xfrm>
        </p:spPr>
        <p:txBody>
          <a:bodyPr/>
          <a:lstStyle/>
          <a:p>
            <a:r>
              <a:rPr lang="en-US" dirty="0"/>
              <a:t>Next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531FE-F322-6A43-B64D-A9DD738E5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6" y="1162050"/>
            <a:ext cx="6989009" cy="5256964"/>
          </a:xfrm>
        </p:spPr>
        <p:txBody>
          <a:bodyPr>
            <a:normAutofit fontScale="77500" lnSpcReduction="20000"/>
          </a:bodyPr>
          <a:lstStyle/>
          <a:p>
            <a:r>
              <a:rPr lang="en-US" sz="6000" i="1" dirty="0"/>
              <a:t>Harmonics measurement</a:t>
            </a:r>
          </a:p>
          <a:p>
            <a:r>
              <a:rPr lang="en-US" sz="6000" i="1" dirty="0"/>
              <a:t>Frequency sweep measurement from 300 Hz to  5 kHz </a:t>
            </a:r>
          </a:p>
          <a:p>
            <a:r>
              <a:rPr lang="en-US" sz="6000" dirty="0"/>
              <a:t>Measure </a:t>
            </a:r>
            <a:r>
              <a:rPr lang="en-US" sz="6000" dirty="0" err="1"/>
              <a:t>dn</a:t>
            </a:r>
            <a:r>
              <a:rPr lang="en-US" sz="6000" dirty="0"/>
              <a:t>/</a:t>
            </a:r>
            <a:r>
              <a:rPr lang="en-US" sz="6000" dirty="0" err="1"/>
              <a:t>dE</a:t>
            </a:r>
            <a:r>
              <a:rPr lang="en-US" sz="6000" dirty="0"/>
              <a:t> + dL/</a:t>
            </a:r>
            <a:r>
              <a:rPr lang="en-US" sz="6000" dirty="0" err="1"/>
              <a:t>dE</a:t>
            </a:r>
            <a:r>
              <a:rPr lang="en-US" sz="6000" dirty="0"/>
              <a:t> effects for controlled non-normal fields</a:t>
            </a:r>
          </a:p>
          <a:p>
            <a:pPr lvl="1"/>
            <a:r>
              <a:rPr lang="en-US" sz="6000" dirty="0"/>
              <a:t>Alternative split electrode design</a:t>
            </a:r>
          </a:p>
          <a:p>
            <a:endParaRPr lang="en-US" dirty="0"/>
          </a:p>
        </p:txBody>
      </p:sp>
      <p:pic>
        <p:nvPicPr>
          <p:cNvPr id="30" name="Picture 29" descr="A picture containing television, table&#10;&#10;Description automatically generated">
            <a:extLst>
              <a:ext uri="{FF2B5EF4-FFF2-40B4-BE49-F238E27FC236}">
                <a16:creationId xmlns:a16="http://schemas.microsoft.com/office/drawing/2014/main" id="{8B6F6F95-821F-644D-8CC5-E6CABC01F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728" y="3630305"/>
            <a:ext cx="4364791" cy="245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6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103DC-8F3E-B34F-B96C-C26D764FF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110" y="2766218"/>
            <a:ext cx="4487779" cy="1325563"/>
          </a:xfrm>
        </p:spPr>
        <p:txBody>
          <a:bodyPr>
            <a:normAutofit/>
          </a:bodyPr>
          <a:lstStyle/>
          <a:p>
            <a:r>
              <a:rPr lang="en-US" sz="7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59226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FE63-A71F-5D47-B3E5-2B55D990D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+mn-lt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BA681-340B-7946-A230-1A1E5C5F6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33788"/>
            <a:ext cx="11480800" cy="4351338"/>
          </a:xfrm>
        </p:spPr>
        <p:txBody>
          <a:bodyPr>
            <a:noAutofit/>
          </a:bodyPr>
          <a:lstStyle/>
          <a:p>
            <a:r>
              <a:rPr lang="en-US" sz="4400" dirty="0"/>
              <a:t> </a:t>
            </a:r>
            <a:r>
              <a:rPr lang="en-US" sz="4400" dirty="0" err="1"/>
              <a:t>Fejer</a:t>
            </a:r>
            <a:r>
              <a:rPr lang="en-US" sz="4400" dirty="0"/>
              <a:t>, M.M. </a:t>
            </a:r>
            <a:r>
              <a:rPr lang="en-US" sz="4400" i="1" dirty="0"/>
              <a:t>, Electro-optic Effects in </a:t>
            </a:r>
            <a:r>
              <a:rPr lang="en-US" sz="4400" i="1" dirty="0" err="1"/>
              <a:t>AlGaAs</a:t>
            </a:r>
            <a:r>
              <a:rPr lang="en-US" sz="4400" i="1" dirty="0"/>
              <a:t> mirrors </a:t>
            </a:r>
            <a:r>
              <a:rPr lang="en-US" sz="4400" dirty="0"/>
              <a:t>, (2018)</a:t>
            </a:r>
          </a:p>
          <a:p>
            <a:r>
              <a:rPr lang="en-US" sz="4400" dirty="0" err="1"/>
              <a:t>Cahillane</a:t>
            </a:r>
            <a:r>
              <a:rPr lang="en-US" sz="4400" dirty="0"/>
              <a:t>, C., </a:t>
            </a:r>
            <a:r>
              <a:rPr lang="en-US" sz="4400" i="1" dirty="0"/>
              <a:t>Initial Electric Field Meter Results For Advanced LIGO and Beyond</a:t>
            </a:r>
            <a:r>
              <a:rPr lang="en-US" sz="4400" dirty="0"/>
              <a:t>, (2018)</a:t>
            </a:r>
          </a:p>
          <a:p>
            <a:r>
              <a:rPr lang="en-US" sz="4400" dirty="0"/>
              <a:t>BYU CMR, </a:t>
            </a:r>
            <a:r>
              <a:rPr lang="en-US" sz="4400" i="1" dirty="0"/>
              <a:t>Ortho-planar spring design</a:t>
            </a:r>
            <a:r>
              <a:rPr lang="en-US" sz="4400" dirty="0"/>
              <a:t> :</a:t>
            </a:r>
            <a:r>
              <a:rPr lang="en-US" sz="4400" i="1" dirty="0"/>
              <a:t> </a:t>
            </a:r>
            <a:r>
              <a:rPr lang="en-US" sz="4400" dirty="0">
                <a:hlinkClick r:id="rId2"/>
              </a:rPr>
              <a:t>https://www.thingiverse.com/thing:3007261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93907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5BCE-AA13-694B-A55A-8FF46DBF0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706" y="2766218"/>
            <a:ext cx="10510587" cy="1325563"/>
          </a:xfrm>
        </p:spPr>
        <p:txBody>
          <a:bodyPr>
            <a:noAutofit/>
          </a:bodyPr>
          <a:lstStyle/>
          <a:p>
            <a:pPr algn="ctr"/>
            <a:r>
              <a:rPr lang="en-US" sz="9600" b="1" i="1" dirty="0"/>
              <a:t>Extra Slides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615870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23EA1-4588-1B47-B67B-8E645B84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2358"/>
            <a:ext cx="11775867" cy="1325563"/>
          </a:xfrm>
        </p:spPr>
        <p:txBody>
          <a:bodyPr/>
          <a:lstStyle/>
          <a:p>
            <a:r>
              <a:rPr lang="en-US" dirty="0"/>
              <a:t>Electro-optic effect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9A7F47-7410-C149-B2F6-FB898C59B5BB}"/>
                  </a:ext>
                </a:extLst>
              </p:cNvPr>
              <p:cNvSpPr txBox="1"/>
              <p:nvPr/>
            </p:nvSpPr>
            <p:spPr>
              <a:xfrm>
                <a:off x="303837" y="3561822"/>
                <a:ext cx="11913454" cy="1792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𝜕𝜙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5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5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5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𝜋</m:t>
                    </m:r>
                    <m:f>
                      <m:f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41</m:t>
                            </m:r>
                          </m:sub>
                        </m:sSub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5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5400" b="0" i="0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5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5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5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5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5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9A7F47-7410-C149-B2F6-FB898C59B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37" y="3561822"/>
                <a:ext cx="11913454" cy="1792542"/>
              </a:xfrm>
              <a:prstGeom prst="rect">
                <a:avLst/>
              </a:prstGeom>
              <a:blipFill>
                <a:blip r:embed="rId2"/>
                <a:stretch>
                  <a:fillRect t="-699" b="-6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C1B0E2B-B410-D341-94C7-9B41CB85EB68}"/>
              </a:ext>
            </a:extLst>
          </p:cNvPr>
          <p:cNvSpPr txBox="1"/>
          <p:nvPr/>
        </p:nvSpPr>
        <p:spPr>
          <a:xfrm>
            <a:off x="303837" y="1457583"/>
            <a:ext cx="11775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Treatment analogous to thermo-optic effect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Temperature coefficient </a:t>
            </a:r>
            <a:r>
              <a:rPr lang="en-US" sz="2800" dirty="0">
                <a:sym typeface="Wingdings" pitchFamily="2" charset="2"/>
              </a:rPr>
              <a:t></a:t>
            </a:r>
            <a:r>
              <a:rPr lang="en-US" sz="2800" dirty="0"/>
              <a:t> electro-optic coefficient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Assume incident light is polarized along the [110] crystallographic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EB4D1-FC2A-6E42-AA0F-89EECA7A30D1}"/>
                  </a:ext>
                </a:extLst>
              </p:cNvPr>
              <p:cNvSpPr txBox="1"/>
              <p:nvPr/>
            </p:nvSpPr>
            <p:spPr>
              <a:xfrm>
                <a:off x="303837" y="5368009"/>
                <a:ext cx="105156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/>
                  <a:t> are the high and low index layers respectively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41</m:t>
                        </m:r>
                      </m:sub>
                    </m:sSub>
                  </m:oMath>
                </a14:m>
                <a:r>
                  <a:rPr lang="en-US" sz="2800" dirty="0"/>
                  <a:t> is the electro-optic coefficient for GaAs (and is assumed the same here for </a:t>
                </a:r>
                <a:r>
                  <a:rPr lang="en-US" sz="2800" dirty="0" err="1"/>
                  <a:t>AlGaAs</a:t>
                </a:r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EB4D1-FC2A-6E42-AA0F-89EECA7A3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37" y="5368009"/>
                <a:ext cx="10515600" cy="1384995"/>
              </a:xfrm>
              <a:prstGeom prst="rect">
                <a:avLst/>
              </a:prstGeom>
              <a:blipFill>
                <a:blip r:embed="rId3"/>
                <a:stretch>
                  <a:fillRect l="-1087" t="-45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900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B10BD-FFF7-DE40-B1B3-97B6FB589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181"/>
            <a:ext cx="10515600" cy="1325563"/>
          </a:xfrm>
        </p:spPr>
        <p:txBody>
          <a:bodyPr/>
          <a:lstStyle/>
          <a:p>
            <a:r>
              <a:rPr lang="en-US" dirty="0"/>
              <a:t>What the DAQ sees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ED7275-7263-9F40-882B-A562875CC880}"/>
                  </a:ext>
                </a:extLst>
              </p:cNvPr>
              <p:cNvSpPr txBox="1"/>
              <p:nvPr/>
            </p:nvSpPr>
            <p:spPr>
              <a:xfrm>
                <a:off x="305067" y="1308676"/>
                <a:ext cx="9987542" cy="4240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𝑠𝑖𝑔𝑛𝑎𝑙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𝑂𝐿𝐺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And we can say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𝐿𝐺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so :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𝑂𝐿𝐺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𝑂𝐿𝐺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easured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𝑂𝐿𝐺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𝑜𝑢𝑡</m:t>
                    </m:r>
                  </m:oMath>
                </a14:m>
                <a:r>
                  <a:rPr lang="en-US" sz="2400" dirty="0"/>
                  <a:t>(f)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is laser PZT gain, currently from spec sheet, will measure with cavity sweep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ED7275-7263-9F40-882B-A562875C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67" y="1308676"/>
                <a:ext cx="9987542" cy="4240648"/>
              </a:xfrm>
              <a:prstGeom prst="rect">
                <a:avLst/>
              </a:prstGeom>
              <a:blipFill>
                <a:blip r:embed="rId3"/>
                <a:stretch>
                  <a:fillRect l="-1018" b="-2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4692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881F64-0B16-1C42-805B-90CC8EEB6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31" y="55358"/>
            <a:ext cx="9881937" cy="674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00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688644-9031-8340-B204-CE8BB9763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641" y="77768"/>
            <a:ext cx="9964717" cy="6780232"/>
          </a:xfrm>
        </p:spPr>
      </p:pic>
    </p:spTree>
    <p:extLst>
      <p:ext uri="{BB962C8B-B14F-4D97-AF65-F5344CB8AC3E}">
        <p14:creationId xmlns:p14="http://schemas.microsoft.com/office/powerpoint/2010/main" val="3507581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DE88548-5A85-DB4F-BAB8-2303804BE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2791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94A691-73FC-5644-8298-5E83A6BD856E}"/>
              </a:ext>
            </a:extLst>
          </p:cNvPr>
          <p:cNvSpPr txBox="1"/>
          <p:nvPr/>
        </p:nvSpPr>
        <p:spPr>
          <a:xfrm>
            <a:off x="748145" y="2317172"/>
            <a:ext cx="72320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RC lowpass pole at 146 Hz due to HVA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Artifact at 5 kHz due to HVA bypass crossover</a:t>
            </a:r>
          </a:p>
        </p:txBody>
      </p:sp>
    </p:spTree>
    <p:extLst>
      <p:ext uri="{BB962C8B-B14F-4D97-AF65-F5344CB8AC3E}">
        <p14:creationId xmlns:p14="http://schemas.microsoft.com/office/powerpoint/2010/main" val="342706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0343F-E484-F843-B6AF-790296E8E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274" y="-317102"/>
            <a:ext cx="10515600" cy="1325563"/>
          </a:xfrm>
        </p:spPr>
        <p:txBody>
          <a:bodyPr/>
          <a:lstStyle/>
          <a:p>
            <a:r>
              <a:rPr lang="en-US" dirty="0"/>
              <a:t>Normal E-field injection (basic construction)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903396-2E56-8444-B13C-1F80ABC97849}"/>
              </a:ext>
            </a:extLst>
          </p:cNvPr>
          <p:cNvSpPr txBox="1"/>
          <p:nvPr/>
        </p:nvSpPr>
        <p:spPr>
          <a:xfrm rot="742460">
            <a:off x="8479325" y="1579939"/>
            <a:ext cx="35589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Figure elements do not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reflect realistic scaling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34A826-A687-CE45-A8BC-BAB55153C45A}"/>
              </a:ext>
            </a:extLst>
          </p:cNvPr>
          <p:cNvCxnSpPr>
            <a:cxnSpLocks noChangeAspect="1"/>
          </p:cNvCxnSpPr>
          <p:nvPr/>
        </p:nvCxnSpPr>
        <p:spPr>
          <a:xfrm>
            <a:off x="5654716" y="4534206"/>
            <a:ext cx="0" cy="1462088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BAA2ECE-D8AC-3349-9651-80B967ADE566}"/>
              </a:ext>
            </a:extLst>
          </p:cNvPr>
          <p:cNvSpPr>
            <a:spLocks noChangeAspect="1"/>
          </p:cNvSpPr>
          <p:nvPr/>
        </p:nvSpPr>
        <p:spPr>
          <a:xfrm>
            <a:off x="3204410" y="3964490"/>
            <a:ext cx="4900612" cy="108942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A49F8D-8940-E841-B461-9FAE7496B84E}"/>
              </a:ext>
            </a:extLst>
          </p:cNvPr>
          <p:cNvSpPr>
            <a:spLocks noChangeAspect="1"/>
          </p:cNvSpPr>
          <p:nvPr/>
        </p:nvSpPr>
        <p:spPr>
          <a:xfrm>
            <a:off x="5480885" y="4484199"/>
            <a:ext cx="347662" cy="5000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31D37A-B3CA-6C42-909E-662390314CB1}"/>
              </a:ext>
            </a:extLst>
          </p:cNvPr>
          <p:cNvCxnSpPr>
            <a:cxnSpLocks noChangeAspect="1"/>
            <a:endCxn id="11" idx="4"/>
          </p:cNvCxnSpPr>
          <p:nvPr/>
        </p:nvCxnSpPr>
        <p:spPr>
          <a:xfrm>
            <a:off x="5654716" y="3926986"/>
            <a:ext cx="0" cy="60722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9EDB460-DEE4-4D46-AD35-4330B79F7C88}"/>
              </a:ext>
            </a:extLst>
          </p:cNvPr>
          <p:cNvSpPr>
            <a:spLocks noChangeAspect="1"/>
          </p:cNvSpPr>
          <p:nvPr/>
        </p:nvSpPr>
        <p:spPr>
          <a:xfrm>
            <a:off x="3204410" y="2355355"/>
            <a:ext cx="4900612" cy="108942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FD8952-4210-BD45-96BD-95385220A42E}"/>
              </a:ext>
            </a:extLst>
          </p:cNvPr>
          <p:cNvSpPr>
            <a:spLocks noChangeAspect="1"/>
          </p:cNvSpPr>
          <p:nvPr/>
        </p:nvSpPr>
        <p:spPr>
          <a:xfrm>
            <a:off x="5480885" y="2875064"/>
            <a:ext cx="347662" cy="5000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6E20D0-5455-F54D-A79D-4A3E6FFD63A0}"/>
              </a:ext>
            </a:extLst>
          </p:cNvPr>
          <p:cNvCxnSpPr>
            <a:cxnSpLocks noChangeAspect="1"/>
          </p:cNvCxnSpPr>
          <p:nvPr/>
        </p:nvCxnSpPr>
        <p:spPr>
          <a:xfrm>
            <a:off x="5654716" y="1399883"/>
            <a:ext cx="0" cy="1539476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C60A4BF-407C-944F-B6EE-A29D5D95FEB6}"/>
              </a:ext>
            </a:extLst>
          </p:cNvPr>
          <p:cNvSpPr>
            <a:spLocks noChangeAspect="1"/>
          </p:cNvSpPr>
          <p:nvPr/>
        </p:nvSpPr>
        <p:spPr>
          <a:xfrm>
            <a:off x="5247526" y="3926986"/>
            <a:ext cx="814388" cy="171450"/>
          </a:xfrm>
          <a:prstGeom prst="ellips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0E27F0-D4CE-734E-AA02-E27F37D44DAF}"/>
              </a:ext>
            </a:extLst>
          </p:cNvPr>
          <p:cNvSpPr>
            <a:spLocks noChangeAspect="1"/>
          </p:cNvSpPr>
          <p:nvPr/>
        </p:nvSpPr>
        <p:spPr>
          <a:xfrm>
            <a:off x="5247526" y="3698386"/>
            <a:ext cx="814381" cy="3143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6258BF-7DD7-594F-8C84-C977089D2D61}"/>
              </a:ext>
            </a:extLst>
          </p:cNvPr>
          <p:cNvSpPr>
            <a:spLocks noChangeAspect="1"/>
          </p:cNvSpPr>
          <p:nvPr/>
        </p:nvSpPr>
        <p:spPr>
          <a:xfrm>
            <a:off x="5247527" y="3598373"/>
            <a:ext cx="814388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8149E5-D11A-0A47-95B2-31161469C767}"/>
              </a:ext>
            </a:extLst>
          </p:cNvPr>
          <p:cNvSpPr>
            <a:spLocks noChangeAspect="1"/>
          </p:cNvSpPr>
          <p:nvPr/>
        </p:nvSpPr>
        <p:spPr>
          <a:xfrm>
            <a:off x="5333251" y="3605510"/>
            <a:ext cx="642930" cy="1353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E6695E-5CCD-B24C-88B8-487710E6D5C5}"/>
              </a:ext>
            </a:extLst>
          </p:cNvPr>
          <p:cNvCxnSpPr>
            <a:cxnSpLocks noChangeAspect="1"/>
            <a:stCxn id="13" idx="4"/>
          </p:cNvCxnSpPr>
          <p:nvPr/>
        </p:nvCxnSpPr>
        <p:spPr>
          <a:xfrm>
            <a:off x="5654716" y="3444781"/>
            <a:ext cx="0" cy="224643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65233F-B076-8942-B99B-4FE112AD536E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607611" y="2592290"/>
                <a:ext cx="83542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65233F-B076-8942-B99B-4FE112AD5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1" y="2592290"/>
                <a:ext cx="835422" cy="615553"/>
              </a:xfrm>
              <a:prstGeom prst="rect">
                <a:avLst/>
              </a:prstGeom>
              <a:blipFill>
                <a:blip r:embed="rId3"/>
                <a:stretch>
                  <a:fillRect l="-10448" r="-10448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E7500E-7FF1-D241-8FD8-940FDEBDD7A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607611" y="4201425"/>
                <a:ext cx="83542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E7500E-7FF1-D241-8FD8-940FDEBDD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1" y="4201425"/>
                <a:ext cx="835421" cy="615553"/>
              </a:xfrm>
              <a:prstGeom prst="rect">
                <a:avLst/>
              </a:prstGeom>
              <a:blipFill>
                <a:blip r:embed="rId4"/>
                <a:stretch>
                  <a:fillRect l="-1493" r="-10448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E8FF715-12C8-CD44-840D-77C776C03915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812807" y="1262066"/>
                <a:ext cx="63671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E8FF715-12C8-CD44-840D-77C776C03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807" y="1262066"/>
                <a:ext cx="636713" cy="615553"/>
              </a:xfrm>
              <a:prstGeom prst="rect">
                <a:avLst/>
              </a:prstGeom>
              <a:blipFill>
                <a:blip r:embed="rId5"/>
                <a:stretch>
                  <a:fillRect l="-1764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5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B4CC5E-A7DA-774C-8B56-BAC8FCE6B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888" y="0"/>
            <a:ext cx="12088960" cy="6858000"/>
          </a:xfrm>
        </p:spPr>
      </p:pic>
    </p:spTree>
    <p:extLst>
      <p:ext uri="{BB962C8B-B14F-4D97-AF65-F5344CB8AC3E}">
        <p14:creationId xmlns:p14="http://schemas.microsoft.com/office/powerpoint/2010/main" val="2870571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47184B21-7EDB-1240-80AF-FF78D78AD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848" y="82958"/>
            <a:ext cx="10718303" cy="669208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D5C5EE4-8C52-7042-89D1-857318A4672A}"/>
                  </a:ext>
                </a:extLst>
              </p14:cNvPr>
              <p14:cNvContentPartPr/>
              <p14:nvPr/>
            </p14:nvContentPartPr>
            <p14:xfrm>
              <a:off x="1391413" y="2741047"/>
              <a:ext cx="16200" cy="5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D5C5EE4-8C52-7042-89D1-857318A467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3853" y="2733487"/>
                <a:ext cx="31320" cy="208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2A3B9AA-B50B-994C-B0EF-A6588C397EC4}"/>
              </a:ext>
            </a:extLst>
          </p:cNvPr>
          <p:cNvSpPr txBox="1"/>
          <p:nvPr/>
        </p:nvSpPr>
        <p:spPr>
          <a:xfrm>
            <a:off x="5827258" y="821124"/>
            <a:ext cx="34643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Pole @ 60 kHz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4FC63C9E-10EB-CD42-9E98-A63F68DD1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6213" y="4443664"/>
                <a:ext cx="8697373" cy="19224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 1/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C = 1/</a:t>
                </a:r>
                <a14:m>
                  <m:oMath xmlns:m="http://schemas.openxmlformats.org/officeDocument/2006/math">
                    <m:r>
                      <a:rPr lang="en-US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= 1 /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𝟔𝟎𝟎𝟎𝟎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𝑯𝒛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= 2.65e-10 F  </a:t>
                </a:r>
              </a:p>
              <a:p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4FC63C9E-10EB-CD42-9E98-A63F68DD1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213" y="4443664"/>
                <a:ext cx="8697373" cy="1922463"/>
              </a:xfrm>
              <a:prstGeom prst="rect">
                <a:avLst/>
              </a:prstGeom>
              <a:blipFill>
                <a:blip r:embed="rId5"/>
                <a:stretch>
                  <a:fillRect l="-1166"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963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835E0-1D67-5B43-A5C2-4F98665E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LHO X-end Electric Field meter noise ASD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B41451-5019-9B4D-98C4-D91B4A8588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4778829" cy="38131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ambient field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∗7∗10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dirty="0"/>
                  <a:t>[</a:t>
                </a:r>
                <a:r>
                  <a:rPr lang="en-US" i="1" dirty="0"/>
                  <a:t>V/m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And assuming and order of magnitude estimate (based on model and measurement)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300</m:t>
                        </m:r>
                      </m:den>
                    </m:f>
                  </m:oMath>
                </a14:m>
                <a:r>
                  <a:rPr lang="en-US" dirty="0"/>
                  <a:t> [</a:t>
                </a:r>
                <a:r>
                  <a:rPr lang="en-US" i="1" dirty="0"/>
                  <a:t>m/V/m</a:t>
                </a:r>
                <a:r>
                  <a:rPr lang="en-US" dirty="0"/>
                  <a:t>]</a:t>
                </a:r>
              </a:p>
              <a:p>
                <a:r>
                  <a:rPr lang="en-US" dirty="0"/>
                  <a:t>Strain: </a:t>
                </a:r>
              </a:p>
              <a:p>
                <a:pPr lvl="1"/>
                <a:r>
                  <a:rPr lang="en-US" dirty="0"/>
                  <a:t>A+ : 7.82*10</a:t>
                </a:r>
                <a:r>
                  <a:rPr lang="en-US" baseline="30000" dirty="0"/>
                  <a:t>-23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B41451-5019-9B4D-98C4-D91B4A8588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4778829" cy="3813175"/>
              </a:xfrm>
              <a:blipFill>
                <a:blip r:embed="rId2"/>
                <a:stretch>
                  <a:fillRect l="-2122" t="-2658" r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page13image2096407872">
            <a:extLst>
              <a:ext uri="{FF2B5EF4-FFF2-40B4-BE49-F238E27FC236}">
                <a16:creationId xmlns:a16="http://schemas.microsoft.com/office/drawing/2014/main" id="{F790263C-97F9-6049-8DF4-2763CEB2D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019" y="1617359"/>
            <a:ext cx="6398981" cy="476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13image2096408480">
            <a:extLst>
              <a:ext uri="{FF2B5EF4-FFF2-40B4-BE49-F238E27FC236}">
                <a16:creationId xmlns:a16="http://schemas.microsoft.com/office/drawing/2014/main" id="{01E61E80-F340-4A4E-AC9C-F8D6FC2DF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15" y="2144681"/>
            <a:ext cx="651840" cy="46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A93BB-A56D-E946-ADA7-34E261D5CD1E}"/>
              </a:ext>
            </a:extLst>
          </p:cNvPr>
          <p:cNvSpPr txBox="1"/>
          <p:nvPr/>
        </p:nvSpPr>
        <p:spPr>
          <a:xfrm>
            <a:off x="8073635" y="6385228"/>
            <a:ext cx="1837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 : Craig </a:t>
            </a:r>
            <a:r>
              <a:rPr lang="en-US" sz="1400" dirty="0" err="1"/>
              <a:t>Cahillane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A99EDA-F138-C840-88F7-272DAEDDF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BE479-B6EA-EB42-BB17-E990585D0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 printed enclosure / optic mount</a:t>
            </a:r>
          </a:p>
        </p:txBody>
      </p:sp>
      <p:pic>
        <p:nvPicPr>
          <p:cNvPr id="9" name="Content Placeholder 8" descr="A picture containing orange, clock, black, sitting&#10;&#10;Description automatically generated">
            <a:extLst>
              <a:ext uri="{FF2B5EF4-FFF2-40B4-BE49-F238E27FC236}">
                <a16:creationId xmlns:a16="http://schemas.microsoft.com/office/drawing/2014/main" id="{A6E72241-00F0-494F-93D4-62E42A736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2283" y="987424"/>
            <a:ext cx="7827433" cy="5870576"/>
          </a:xfrm>
        </p:spPr>
      </p:pic>
    </p:spTree>
    <p:extLst>
      <p:ext uri="{BB962C8B-B14F-4D97-AF65-F5344CB8AC3E}">
        <p14:creationId xmlns:p14="http://schemas.microsoft.com/office/powerpoint/2010/main" val="271347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8A7756D-0EDD-4042-BC3B-609CF6893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588" y="-1843087"/>
            <a:ext cx="12767803" cy="90297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9884163-EC9C-8647-A625-E12305E0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Experiment schematic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24E450-6E17-7D43-8523-1E7BBE355292}"/>
              </a:ext>
            </a:extLst>
          </p:cNvPr>
          <p:cNvSpPr/>
          <p:nvPr/>
        </p:nvSpPr>
        <p:spPr>
          <a:xfrm>
            <a:off x="10223500" y="2997200"/>
            <a:ext cx="1320800" cy="4191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7BE398-8AAD-5643-8204-520228553046}"/>
              </a:ext>
            </a:extLst>
          </p:cNvPr>
          <p:cNvSpPr txBox="1"/>
          <p:nvPr/>
        </p:nvSpPr>
        <p:spPr>
          <a:xfrm>
            <a:off x="4890487" y="5449824"/>
            <a:ext cx="734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out</a:t>
            </a:r>
            <a:r>
              <a:rPr lang="en-US" dirty="0"/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3185952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00943F-D41B-4B41-BADF-1A5501D31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61" y="689915"/>
            <a:ext cx="10910079" cy="6168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D88252-FE27-E04E-832A-98F3C56A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7826"/>
            <a:ext cx="10515600" cy="1325563"/>
          </a:xfrm>
        </p:spPr>
        <p:txBody>
          <a:bodyPr/>
          <a:lstStyle/>
          <a:p>
            <a:r>
              <a:rPr lang="en-US" dirty="0"/>
              <a:t>Single frequency measurement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24916280-30B7-C943-85CA-07B770733CBA}"/>
              </a:ext>
            </a:extLst>
          </p:cNvPr>
          <p:cNvSpPr/>
          <p:nvPr/>
        </p:nvSpPr>
        <p:spPr>
          <a:xfrm>
            <a:off x="4992116" y="1066800"/>
            <a:ext cx="6045200" cy="1092200"/>
          </a:xfrm>
          <a:prstGeom prst="frame">
            <a:avLst>
              <a:gd name="adj1" fmla="val 2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258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88252-FE27-E04E-832A-98F3C56A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7826"/>
            <a:ext cx="10515600" cy="1325563"/>
          </a:xfrm>
        </p:spPr>
        <p:txBody>
          <a:bodyPr/>
          <a:lstStyle/>
          <a:p>
            <a:r>
              <a:rPr lang="en-US" dirty="0"/>
              <a:t>Single frequency measurement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9BA04-9B11-8F4D-AABF-D8D0F5187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61" y="689915"/>
            <a:ext cx="10910079" cy="6168085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E32280F0-2539-714E-8A9C-D45171C918BD}"/>
              </a:ext>
            </a:extLst>
          </p:cNvPr>
          <p:cNvSpPr/>
          <p:nvPr/>
        </p:nvSpPr>
        <p:spPr>
          <a:xfrm>
            <a:off x="9466327" y="4460509"/>
            <a:ext cx="287273" cy="222250"/>
          </a:xfrm>
          <a:prstGeom prst="donut">
            <a:avLst>
              <a:gd name="adj" fmla="val 1237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EF5853-ACE7-1148-86FA-FE7B17D7EAC2}"/>
              </a:ext>
            </a:extLst>
          </p:cNvPr>
          <p:cNvCxnSpPr>
            <a:cxnSpLocks noChangeAspect="1"/>
          </p:cNvCxnSpPr>
          <p:nvPr/>
        </p:nvCxnSpPr>
        <p:spPr>
          <a:xfrm>
            <a:off x="8537775" y="2625700"/>
            <a:ext cx="929728" cy="18348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ame 6">
            <a:extLst>
              <a:ext uri="{FF2B5EF4-FFF2-40B4-BE49-F238E27FC236}">
                <a16:creationId xmlns:a16="http://schemas.microsoft.com/office/drawing/2014/main" id="{848B8B41-F81A-7A4D-BEB9-F8B04376128E}"/>
              </a:ext>
            </a:extLst>
          </p:cNvPr>
          <p:cNvSpPr/>
          <p:nvPr/>
        </p:nvSpPr>
        <p:spPr>
          <a:xfrm>
            <a:off x="5096256" y="2097832"/>
            <a:ext cx="6324672" cy="340568"/>
          </a:xfrm>
          <a:prstGeom prst="frame">
            <a:avLst>
              <a:gd name="adj1" fmla="val 82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161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C9A50-36A0-E744-BC44-7903EA4A3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Where does this model estimate come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C39627-8EEB-1D4B-9739-C925945503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100" y="1410493"/>
                <a:ext cx="11353800" cy="4351338"/>
              </a:xfrm>
            </p:spPr>
            <p:txBody>
              <a:bodyPr>
                <a:normAutofit/>
              </a:bodyPr>
              <a:lstStyle/>
              <a:p>
                <a:pPr marL="914400" indent="-914400">
                  <a:buFont typeface="+mj-lt"/>
                  <a:buAutoNum type="arabicParenR"/>
                </a:pPr>
                <a:r>
                  <a:rPr lang="en-US" sz="4800" dirty="0"/>
                  <a:t> Calculating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𝜕𝜙</m:t>
                            </m:r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4800" dirty="0"/>
                  <a:t>  (</a:t>
                </a:r>
                <a14:m>
                  <m:oMath xmlns:m="http://schemas.openxmlformats.org/officeDocument/2006/math"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4800" dirty="0"/>
                  <a:t>reflection phase) for coating   </a:t>
                </a:r>
              </a:p>
              <a:p>
                <a:pPr marL="914400" indent="-914400">
                  <a:buFont typeface="+mj-lt"/>
                  <a:buAutoNum type="arabicParenR"/>
                </a:pPr>
                <a:r>
                  <a:rPr lang="en-US" sz="4800" dirty="0"/>
                  <a:t>Numerical Poisson computation used to estimate field strength normal to surface of optic (</a:t>
                </a:r>
                <a:r>
                  <a:rPr lang="en-US" sz="4800" i="1" dirty="0" err="1"/>
                  <a:t>E</a:t>
                </a:r>
                <a:r>
                  <a:rPr lang="en-US" sz="4800" i="1" baseline="-25000" dirty="0" err="1"/>
                  <a:t>z</a:t>
                </a:r>
                <a:r>
                  <a:rPr lang="en-US" sz="48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C39627-8EEB-1D4B-9739-C92594550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0" y="1410493"/>
                <a:ext cx="11353800" cy="4351338"/>
              </a:xfrm>
              <a:blipFill>
                <a:blip r:embed="rId2"/>
                <a:stretch>
                  <a:fillRect l="-2576" t="-1166" r="-2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704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E7F6CE-3D1C-C24F-BB29-9D4943BBA10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𝜕𝜙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estimate for HR </a:t>
                </a:r>
                <a:r>
                  <a:rPr lang="en-US" dirty="0" err="1"/>
                  <a:t>AlGaAs</a:t>
                </a:r>
                <a:r>
                  <a:rPr lang="en-US" dirty="0"/>
                  <a:t> coating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E7F6CE-3D1C-C24F-BB29-9D4943BBA1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D06010-6A7C-4046-A459-40CECB98C63A}"/>
                  </a:ext>
                </a:extLst>
              </p:cNvPr>
              <p:cNvSpPr txBox="1"/>
              <p:nvPr/>
            </p:nvSpPr>
            <p:spPr>
              <a:xfrm>
                <a:off x="2072521" y="1820110"/>
                <a:ext cx="8154733" cy="1320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𝜕𝜙</m:t>
                            </m:r>
                          </m:num>
                          <m:den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5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5400" dirty="0"/>
                  <a:t> = 4.5 x 10</a:t>
                </a:r>
                <a:r>
                  <a:rPr lang="en-US" sz="5400" baseline="30000" dirty="0"/>
                  <a:t>-10</a:t>
                </a:r>
                <a:r>
                  <a:rPr lang="en-US" sz="5400" dirty="0"/>
                  <a:t> [rad]/[V/m]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D06010-6A7C-4046-A459-40CECB98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521" y="1820110"/>
                <a:ext cx="8154733" cy="1320490"/>
              </a:xfrm>
              <a:prstGeom prst="rect">
                <a:avLst/>
              </a:prstGeom>
              <a:blipFill>
                <a:blip r:embed="rId4"/>
                <a:stretch>
                  <a:fillRect t="-1923" r="-4050" b="-10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558114-BF97-654E-BD20-3BD8427C8B59}"/>
                  </a:ext>
                </a:extLst>
              </p:cNvPr>
              <p:cNvSpPr txBox="1"/>
              <p:nvPr/>
            </p:nvSpPr>
            <p:spPr>
              <a:xfrm>
                <a:off x="0" y="3850211"/>
                <a:ext cx="12299777" cy="1343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5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5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5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5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52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5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200" b="0" i="1" smtClean="0">
                            <a:latin typeface="Cambria Math" panose="02040503050406030204" pitchFamily="18" charset="0"/>
                          </a:rPr>
                          <m:t>1064∗</m:t>
                        </m:r>
                        <m:sSup>
                          <m:sSupPr>
                            <m:ctrlPr>
                              <a:rPr lang="en-US" sz="5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5200" b="0" i="1" smtClean="0">
                                <a:latin typeface="Cambria Math" panose="02040503050406030204" pitchFamily="18" charset="0"/>
                              </a:rPr>
                              <m:t>−9</m:t>
                            </m:r>
                          </m:sup>
                        </m:sSup>
                      </m:num>
                      <m:den>
                        <m:r>
                          <a:rPr lang="en-US" sz="5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5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sz="5200" dirty="0"/>
                  <a:t> x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5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200" i="1">
                                <a:latin typeface="Cambria Math" panose="02040503050406030204" pitchFamily="18" charset="0"/>
                              </a:rPr>
                              <m:t>𝜕𝜙</m:t>
                            </m:r>
                          </m:num>
                          <m:den>
                            <m:r>
                              <a:rPr lang="en-US" sz="52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5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52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5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5200" dirty="0"/>
                  <a:t>= 3.8 x 10</a:t>
                </a:r>
                <a:r>
                  <a:rPr lang="en-US" sz="5200" baseline="30000" dirty="0"/>
                  <a:t>-17</a:t>
                </a:r>
                <a:r>
                  <a:rPr lang="en-US" sz="5200" dirty="0"/>
                  <a:t> [m/V/m]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558114-BF97-654E-BD20-3BD8427C8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50211"/>
                <a:ext cx="12299777" cy="1343573"/>
              </a:xfrm>
              <a:prstGeom prst="rect">
                <a:avLst/>
              </a:prstGeom>
              <a:blipFill>
                <a:blip r:embed="rId5"/>
                <a:stretch>
                  <a:fillRect r="-2273" b="-1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27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216E-6F2F-ED45-B780-4174B964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4800"/>
            <a:ext cx="11999495" cy="1325563"/>
          </a:xfrm>
        </p:spPr>
        <p:txBody>
          <a:bodyPr/>
          <a:lstStyle/>
          <a:p>
            <a:r>
              <a:rPr lang="en-US" dirty="0"/>
              <a:t>Numerical Poisson calculator results (potential map)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E4FA0D-0920-B94C-880A-BF33010F5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641" y="272715"/>
            <a:ext cx="8210717" cy="73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61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9273</TotalTime>
  <Words>786</Words>
  <Application>Microsoft Macintosh PowerPoint</Application>
  <PresentationFormat>Widescreen</PresentationFormat>
  <Paragraphs>123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AlGaAs Electro-optic (initial) measurement</vt:lpstr>
      <vt:lpstr>Normal E-field injection (basic construction)</vt:lpstr>
      <vt:lpstr>3D printed enclosure / optic mount</vt:lpstr>
      <vt:lpstr>Experiment schematic</vt:lpstr>
      <vt:lpstr>Single frequency measurement</vt:lpstr>
      <vt:lpstr>Single frequency measurement</vt:lpstr>
      <vt:lpstr>Where does this model estimate come from?</vt:lpstr>
      <vt:lpstr>|∂ϕ/(∂E_z )| estimate for HR AlGaAs coating</vt:lpstr>
      <vt:lpstr>Numerical Poisson calculator results (potential map)</vt:lpstr>
      <vt:lpstr>Numerical Poisson calculator results</vt:lpstr>
      <vt:lpstr>Next measurements</vt:lpstr>
      <vt:lpstr>Thank you!</vt:lpstr>
      <vt:lpstr>References</vt:lpstr>
      <vt:lpstr>Extra Slides</vt:lpstr>
      <vt:lpstr>Electro-optic effect estimate</vt:lpstr>
      <vt:lpstr>What the DAQ sees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LHO X-end Electric Field meter noise ASD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Measuring AlGaAs Electro-optic / Piezoelectric effect (initial results)</dc:title>
  <dc:creator>Daniel Christopher Vander-Hyde</dc:creator>
  <cp:lastModifiedBy>Daniel Christopher Vander-Hyde</cp:lastModifiedBy>
  <cp:revision>71</cp:revision>
  <dcterms:created xsi:type="dcterms:W3CDTF">2020-05-06T13:14:22Z</dcterms:created>
  <dcterms:modified xsi:type="dcterms:W3CDTF">2020-09-14T12:14:26Z</dcterms:modified>
</cp:coreProperties>
</file>